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C92"/>
    <a:srgbClr val="FFC003"/>
    <a:srgbClr val="FBFCFC"/>
    <a:srgbClr val="FFFFFF"/>
    <a:srgbClr val="F5F5F5"/>
    <a:srgbClr val="FBFBFB"/>
    <a:srgbClr val="2E3D92"/>
    <a:srgbClr val="E79130"/>
    <a:srgbClr val="BE551A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 autoAdjust="0"/>
    <p:restoredTop sz="88354" autoAdjust="0"/>
  </p:normalViewPr>
  <p:slideViewPr>
    <p:cSldViewPr snapToGrid="0">
      <p:cViewPr varScale="1">
        <p:scale>
          <a:sx n="101" d="100"/>
          <a:sy n="101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29/10/2025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29/10/2025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281A-DC32-AF3D-E44F-947AE3A31B83}"/>
              </a:ext>
            </a:extLst>
          </p:cNvPr>
          <p:cNvSpPr txBox="1">
            <a:spLocks/>
          </p:cNvSpPr>
          <p:nvPr/>
        </p:nvSpPr>
        <p:spPr>
          <a:xfrm>
            <a:off x="5102087" y="327005"/>
            <a:ext cx="7089913" cy="26567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013D6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GLP-1 Receptor </a:t>
            </a:r>
            <a:r>
              <a:rPr lang="it-IT" sz="4000" dirty="0" err="1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Agonists</a:t>
            </a:r>
            <a:r>
              <a:rPr lang="it-IT" sz="4000" dirty="0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 </a:t>
            </a:r>
            <a:r>
              <a:rPr lang="it-IT" sz="4000" dirty="0" err="1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as</a:t>
            </a:r>
            <a:r>
              <a:rPr lang="it-IT" sz="4000" dirty="0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 a Bridge-to-Surgery </a:t>
            </a:r>
          </a:p>
          <a:p>
            <a:pPr algn="ctr"/>
            <a:r>
              <a:rPr lang="it-IT" sz="4000" dirty="0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in </a:t>
            </a:r>
            <a:r>
              <a:rPr lang="it-IT" sz="4000" dirty="0" err="1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Patients</a:t>
            </a:r>
            <a:r>
              <a:rPr lang="it-IT" sz="4000" dirty="0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 with </a:t>
            </a:r>
            <a:r>
              <a:rPr lang="it-IT" sz="4000" dirty="0" err="1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Morbid</a:t>
            </a:r>
            <a:r>
              <a:rPr lang="it-IT" sz="4000" dirty="0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 </a:t>
            </a:r>
            <a:r>
              <a:rPr lang="it-IT" sz="4000" dirty="0" err="1">
                <a:solidFill>
                  <a:srgbClr val="2E3C92"/>
                </a:solidFill>
                <a:latin typeface=""/>
                <a:cs typeface="Sanskrit Text" panose="020B0604020202020204" pitchFamily="34" charset="0"/>
              </a:rPr>
              <a:t>Obesity</a:t>
            </a:r>
            <a:endParaRPr lang="it-IT" sz="4000" dirty="0">
              <a:solidFill>
                <a:srgbClr val="2E3C92"/>
              </a:solidFill>
              <a:latin typeface=""/>
              <a:cs typeface="Sanskrit Text" panose="020B060402020202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1BC67BC6-AF3E-2284-42C9-EFBF2C889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5915" y="3429000"/>
            <a:ext cx="6547434" cy="620318"/>
          </a:xfrm>
        </p:spPr>
        <p:txBody>
          <a:bodyPr>
            <a:normAutofit/>
          </a:bodyPr>
          <a:lstStyle/>
          <a:p>
            <a:pPr algn="ctr"/>
            <a:r>
              <a:rPr lang="it-IT" sz="1200" dirty="0">
                <a:solidFill>
                  <a:srgbClr val="FFC003"/>
                </a:solidFill>
              </a:rPr>
              <a:t>G. Pavone, </a:t>
            </a:r>
            <a:r>
              <a:rPr lang="it-IT" sz="1200" b="1" dirty="0">
                <a:solidFill>
                  <a:srgbClr val="FFC003"/>
                </a:solidFill>
              </a:rPr>
              <a:t>E. Lamanna</a:t>
            </a:r>
            <a:r>
              <a:rPr lang="it-IT" sz="1200" dirty="0">
                <a:solidFill>
                  <a:srgbClr val="FFC003"/>
                </a:solidFill>
              </a:rPr>
              <a:t>, M. </a:t>
            </a:r>
            <a:r>
              <a:rPr lang="it-IT" sz="1200" dirty="0" err="1">
                <a:solidFill>
                  <a:srgbClr val="FFC003"/>
                </a:solidFill>
              </a:rPr>
              <a:t>Pacilli</a:t>
            </a:r>
            <a:r>
              <a:rPr lang="it-IT" sz="1200" dirty="0">
                <a:solidFill>
                  <a:srgbClr val="FFC003"/>
                </a:solidFill>
              </a:rPr>
              <a:t>, F. VOVOLA, A. GIULIANI, F. FOGLIO, A. MELI, A. Ambrosi, N. Tartaglia</a:t>
            </a:r>
          </a:p>
        </p:txBody>
      </p:sp>
      <p:sp>
        <p:nvSpPr>
          <p:cNvPr id="8" name="Sottotitolo 3">
            <a:extLst>
              <a:ext uri="{FF2B5EF4-FFF2-40B4-BE49-F238E27FC236}">
                <a16:creationId xmlns:a16="http://schemas.microsoft.com/office/drawing/2014/main" id="{04378897-D79A-4D3E-6DA4-19692F7BF819}"/>
              </a:ext>
            </a:extLst>
          </p:cNvPr>
          <p:cNvSpPr txBox="1">
            <a:spLocks/>
          </p:cNvSpPr>
          <p:nvPr/>
        </p:nvSpPr>
        <p:spPr>
          <a:xfrm>
            <a:off x="5299715" y="5061560"/>
            <a:ext cx="4996068" cy="180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4A66AC"/>
              </a:buClr>
              <a:defRPr/>
            </a:pPr>
            <a:r>
              <a:rPr lang="it-IT" sz="1400" b="1" dirty="0">
                <a:solidFill>
                  <a:schemeClr val="tx1"/>
                </a:solidFill>
              </a:rPr>
              <a:t>Università degli studi di Foggia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dirty="0">
                <a:solidFill>
                  <a:schemeClr val="tx1"/>
                </a:solidFill>
              </a:rPr>
              <a:t>Clinica Chirurgica: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i="1" cap="none" dirty="0">
                <a:solidFill>
                  <a:schemeClr val="tx1"/>
                </a:solidFill>
              </a:rPr>
              <a:t>Direttore Prof. Antonio Ambrosi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dirty="0">
                <a:solidFill>
                  <a:schemeClr val="tx1"/>
                </a:solidFill>
              </a:rPr>
              <a:t>Scuola di Specializzazione in Chirurgia Generale: 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i="1" cap="none" dirty="0">
                <a:solidFill>
                  <a:schemeClr val="tx1"/>
                </a:solidFill>
              </a:rPr>
              <a:t>Direttore Prof. Nicola Tartaglia </a:t>
            </a:r>
          </a:p>
        </p:txBody>
      </p:sp>
      <p:pic>
        <p:nvPicPr>
          <p:cNvPr id="10" name="Picture 6" descr="Regolamento Logo e Patrocinio (definitivo).rtf">
            <a:extLst>
              <a:ext uri="{FF2B5EF4-FFF2-40B4-BE49-F238E27FC236}">
                <a16:creationId xmlns:a16="http://schemas.microsoft.com/office/drawing/2014/main" id="{3D869047-C959-FFD1-388F-5FC95E774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0295783" y="5048693"/>
            <a:ext cx="1896217" cy="180930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032CD-626E-46E3-37A1-4C2753F00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9BFED60B-C7FB-D201-93E7-2FA533BA4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DB18B3-58AF-AE75-3C90-7B23D37B0BE5}"/>
              </a:ext>
            </a:extLst>
          </p:cNvPr>
          <p:cNvSpPr txBox="1">
            <a:spLocks/>
          </p:cNvSpPr>
          <p:nvPr/>
        </p:nvSpPr>
        <p:spPr>
          <a:xfrm>
            <a:off x="609600" y="1951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Impact on Surgery </a:t>
            </a: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Decision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8123CE-F99B-A877-F8D3-D97B8C035B48}"/>
              </a:ext>
            </a:extLst>
          </p:cNvPr>
          <p:cNvSpPr txBox="1">
            <a:spLocks/>
          </p:cNvSpPr>
          <p:nvPr/>
        </p:nvSpPr>
        <p:spPr>
          <a:xfrm>
            <a:off x="6743879" y="1655467"/>
            <a:ext cx="4865898" cy="37060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it-IT" dirty="0">
                <a:solidFill>
                  <a:sysClr val="windowText" lastClr="000000"/>
                </a:solidFill>
                <a:latin typeface="Calibri"/>
              </a:rPr>
              <a:t>• 27.4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(17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delayed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avoided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surgery:</a:t>
            </a:r>
          </a:p>
          <a:p>
            <a:pPr>
              <a:buFont typeface="Wingdings" pitchFamily="2" charset="2"/>
              <a:buChar char="v"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metabolic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weight target</a:t>
            </a:r>
          </a:p>
          <a:p>
            <a:pPr>
              <a:buFont typeface="Wingdings" pitchFamily="2" charset="2"/>
              <a:buChar char="v"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chose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continue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therapy</a:t>
            </a:r>
          </a:p>
          <a:p>
            <a:pPr>
              <a:buFont typeface="Wingdings" pitchFamily="2" charset="2"/>
              <a:buChar char="v"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withdrew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57360E-2C43-D544-F6C4-186EEF78185A}"/>
              </a:ext>
            </a:extLst>
          </p:cNvPr>
          <p:cNvSpPr txBox="1">
            <a:spLocks/>
          </p:cNvSpPr>
          <p:nvPr/>
        </p:nvSpPr>
        <p:spPr>
          <a:xfrm>
            <a:off x="701819" y="1655467"/>
            <a:ext cx="4865900" cy="370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it-IT" dirty="0">
                <a:solidFill>
                  <a:sysClr val="windowText" lastClr="000000"/>
                </a:solidFill>
                <a:latin typeface="Calibri"/>
              </a:rPr>
              <a:t>• 72,6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(45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decided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undergo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surgery: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dirty="0">
                <a:solidFill>
                  <a:sysClr val="windowText" lastClr="000000"/>
                </a:solidFill>
                <a:latin typeface="Calibri"/>
              </a:rPr>
              <a:t>32 </a:t>
            </a:r>
            <a:r>
              <a:rPr lang="it-IT" dirty="0" err="1">
                <a:solidFill>
                  <a:sysClr val="windowText" lastClr="000000"/>
                </a:solidFill>
                <a:latin typeface="Calibri"/>
              </a:rPr>
              <a:t>suspended</a:t>
            </a:r>
            <a:r>
              <a:rPr lang="it-IT" dirty="0">
                <a:solidFill>
                  <a:sysClr val="windowText" lastClr="000000"/>
                </a:solidFill>
                <a:latin typeface="Calibri"/>
              </a:rPr>
              <a:t> therapy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it-IT" dirty="0">
                <a:solidFill>
                  <a:sysClr val="windowText" lastClr="000000"/>
                </a:solidFill>
                <a:latin typeface="Calibri"/>
              </a:rPr>
              <a:t>9 </a:t>
            </a:r>
            <a:r>
              <a:rPr lang="it-IT" dirty="0" err="1">
                <a:solidFill>
                  <a:sysClr val="windowText" lastClr="000000"/>
                </a:solidFill>
                <a:latin typeface="Calibri"/>
              </a:rPr>
              <a:t>reached</a:t>
            </a:r>
            <a:r>
              <a:rPr lang="it-IT" dirty="0">
                <a:solidFill>
                  <a:sysClr val="windowText" lastClr="000000"/>
                </a:solidFill>
                <a:latin typeface="Calibri"/>
              </a:rPr>
              <a:t> significative    weight </a:t>
            </a:r>
            <a:r>
              <a:rPr lang="it-IT" dirty="0" err="1">
                <a:solidFill>
                  <a:sysClr val="windowText" lastClr="000000"/>
                </a:solidFill>
                <a:latin typeface="Calibri"/>
              </a:rPr>
              <a:t>loss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it-IT" dirty="0">
                <a:solidFill>
                  <a:sysClr val="windowText" lastClr="000000"/>
                </a:solidFill>
                <a:latin typeface="Calibri"/>
              </a:rPr>
              <a:t>4 </a:t>
            </a:r>
            <a:r>
              <a:rPr lang="it-IT" dirty="0" err="1">
                <a:solidFill>
                  <a:sysClr val="windowText" lastClr="000000"/>
                </a:solidFill>
                <a:latin typeface="Calibri"/>
              </a:rPr>
              <a:t>still</a:t>
            </a:r>
            <a:r>
              <a:rPr lang="it-IT" dirty="0">
                <a:solidFill>
                  <a:sysClr val="windowText" lastClr="000000"/>
                </a:solidFill>
                <a:latin typeface="Calibri"/>
              </a:rPr>
              <a:t> in therapy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3E80155-B421-46A0-2B1D-29C66FFA84DD}"/>
              </a:ext>
            </a:extLst>
          </p:cNvPr>
          <p:cNvSpPr/>
          <p:nvPr/>
        </p:nvSpPr>
        <p:spPr>
          <a:xfrm>
            <a:off x="6096000" y="1496443"/>
            <a:ext cx="54754" cy="3865114"/>
          </a:xfrm>
          <a:prstGeom prst="roundRect">
            <a:avLst/>
          </a:prstGeom>
          <a:solidFill>
            <a:srgbClr val="2E3C92"/>
          </a:solidFill>
          <a:ln>
            <a:solidFill>
              <a:srgbClr val="2E3C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43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BC9EC-45E9-F0E1-1B71-F94E3261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246E168A-4091-8513-689F-B802A1313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5BF6E5-7A31-A6D3-0A87-6C4CBC97D8C7}"/>
              </a:ext>
            </a:extLst>
          </p:cNvPr>
          <p:cNvSpPr txBox="1">
            <a:spLocks/>
          </p:cNvSpPr>
          <p:nvPr/>
        </p:nvSpPr>
        <p:spPr>
          <a:xfrm>
            <a:off x="609600" y="1951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Discussion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E8740A-7759-2954-2A65-5112CD74E198}"/>
              </a:ext>
            </a:extLst>
          </p:cNvPr>
          <p:cNvSpPr txBox="1">
            <a:spLocks/>
          </p:cNvSpPr>
          <p:nvPr/>
        </p:nvSpPr>
        <p:spPr>
          <a:xfrm>
            <a:off x="6030293" y="1157458"/>
            <a:ext cx="5750975" cy="48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GLP-1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effectively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preoperative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weight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BMI</a:t>
            </a:r>
          </a:p>
          <a:p>
            <a:pPr>
              <a:defRPr/>
            </a:pPr>
            <a:r>
              <a:rPr lang="it-IT" sz="2800" b="1" dirty="0" err="1">
                <a:solidFill>
                  <a:sysClr val="windowText" lastClr="000000"/>
                </a:solidFill>
                <a:latin typeface="Calibri"/>
              </a:rPr>
              <a:t>l</a:t>
            </a:r>
            <a:r>
              <a:rPr lang="it-IT" altLang="it-IT" sz="2800" b="1" dirty="0" err="1">
                <a:solidFill>
                  <a:srgbClr val="212121"/>
                </a:solidFill>
                <a:latin typeface="BlinkMacSystemFont"/>
              </a:rPr>
              <a:t>impacts</a:t>
            </a:r>
            <a:r>
              <a:rPr lang="it-IT" altLang="it-IT" sz="2800" b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altLang="it-IT" sz="2800" b="1" dirty="0" err="1">
                <a:solidFill>
                  <a:srgbClr val="212121"/>
                </a:solidFill>
                <a:latin typeface="BlinkMacSystemFont"/>
              </a:rPr>
              <a:t>patients</a:t>
            </a:r>
            <a:r>
              <a:rPr lang="it-IT" altLang="it-IT" sz="2800" b="1" dirty="0">
                <a:solidFill>
                  <a:srgbClr val="212121"/>
                </a:solidFill>
                <a:latin typeface="BlinkMacSystemFont"/>
              </a:rPr>
              <a:t>' </a:t>
            </a:r>
            <a:r>
              <a:rPr lang="it-IT" altLang="it-IT" sz="2800" b="1" dirty="0" err="1">
                <a:solidFill>
                  <a:srgbClr val="212121"/>
                </a:solidFill>
                <a:latin typeface="BlinkMacSystemFont"/>
              </a:rPr>
              <a:t>decisions</a:t>
            </a:r>
            <a:r>
              <a:rPr lang="it-IT" altLang="it-IT" sz="2800" b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altLang="it-IT" sz="2800" dirty="0" err="1">
                <a:solidFill>
                  <a:srgbClr val="212121"/>
                </a:solidFill>
                <a:latin typeface="BlinkMacSystemFont"/>
              </a:rPr>
              <a:t>regarding</a:t>
            </a:r>
            <a:r>
              <a:rPr lang="it-IT" altLang="it-IT" sz="2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altLang="it-IT" sz="2800" dirty="0" err="1">
                <a:solidFill>
                  <a:srgbClr val="212121"/>
                </a:solidFill>
                <a:latin typeface="BlinkMacSystemFont"/>
              </a:rPr>
              <a:t>acceptance</a:t>
            </a:r>
            <a:r>
              <a:rPr lang="it-IT" altLang="it-IT" sz="2800" dirty="0">
                <a:solidFill>
                  <a:srgbClr val="212121"/>
                </a:solidFill>
                <a:latin typeface="BlinkMacSystemFont"/>
              </a:rPr>
              <a:t> or </a:t>
            </a:r>
            <a:r>
              <a:rPr lang="it-IT" altLang="it-IT" sz="2800" dirty="0" err="1">
                <a:solidFill>
                  <a:srgbClr val="212121"/>
                </a:solidFill>
                <a:latin typeface="BlinkMacSystemFont"/>
              </a:rPr>
              <a:t>rejection</a:t>
            </a:r>
            <a:r>
              <a:rPr lang="it-IT" altLang="it-IT" sz="2800" dirty="0">
                <a:solidFill>
                  <a:srgbClr val="212121"/>
                </a:solidFill>
                <a:latin typeface="BlinkMacSystemFont"/>
              </a:rPr>
              <a:t> of the procedure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Adherence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multidisciplinary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approach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essential</a:t>
            </a:r>
            <a:endParaRPr lang="it-IT" sz="2800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Adverse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2800" dirty="0"/>
              <a:t>of </a:t>
            </a:r>
            <a:r>
              <a:rPr lang="it-IT" sz="2800" b="1" dirty="0"/>
              <a:t>mild </a:t>
            </a:r>
            <a:r>
              <a:rPr lang="it-IT" sz="2800" b="1" dirty="0" err="1"/>
              <a:t>intensity</a:t>
            </a:r>
            <a:r>
              <a:rPr lang="it-IT" sz="2800" b="1" dirty="0"/>
              <a:t> </a:t>
            </a:r>
            <a:r>
              <a:rPr lang="it-IT" sz="2800" dirty="0"/>
              <a:t>and </a:t>
            </a:r>
            <a:r>
              <a:rPr lang="it-IT" sz="2800" dirty="0" err="1"/>
              <a:t>well</a:t>
            </a:r>
            <a:r>
              <a:rPr lang="it-IT" sz="2800" dirty="0"/>
              <a:t> </a:t>
            </a:r>
            <a:r>
              <a:rPr lang="it-IT" sz="2800" dirty="0" err="1"/>
              <a:t>tollerated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0CBC24-E25E-E827-B8FB-E27712E4D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13" y="2881687"/>
            <a:ext cx="4862556" cy="1226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E3C92"/>
            </a:solidFill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BECA829-A9EC-A2F2-2F33-9ABE7D5F4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13" y="1192724"/>
            <a:ext cx="4858074" cy="155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E3C92"/>
            </a:solidFill>
          </a:ln>
          <a:effectLst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8FA897-DCA1-4C69-F065-F08E72A1A390}"/>
              </a:ext>
            </a:extLst>
          </p:cNvPr>
          <p:cNvSpPr txBox="1"/>
          <p:nvPr/>
        </p:nvSpPr>
        <p:spPr>
          <a:xfrm>
            <a:off x="9505410" y="5441121"/>
            <a:ext cx="26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Pi-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Sunyer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Astrup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Fujioka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K, Greenway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Halpern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Krempf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DC, le Roux CW, Violante Ortiz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Jensen CB,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Wilding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JP; SCALE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Prediabetes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NN8022-1839 Study Group. A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Randomized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Trial of 3.0 mg of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Liraglutide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Weight Management.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2015 Jul 2;373(1):11-22. </a:t>
            </a:r>
            <a:r>
              <a:rPr lang="it-IT" altLang="it-IT" sz="500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it-IT" altLang="it-IT" sz="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10.1056/NEJMoa1411892. PMID: 26132939.</a:t>
            </a:r>
          </a:p>
          <a:p>
            <a:pPr algn="just"/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Wilding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JPH,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Batterham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RL, Calanna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, Davies M, Van Gaal LF,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Lingvay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I, McGowan BM,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Rosenstock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, Tran MTD,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Wadden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TA, Wharton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Yokote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K,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Zeuthen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, Kushner RF; STEP 1 Study Group. Once-Weekly Semaglutide in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Overweight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. 2021 Mar 18;384(11):989-1002.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: 10.1056/NEJMoa2032183. Epub 2021 </a:t>
            </a:r>
            <a:r>
              <a:rPr lang="it-IT" altLang="it-IT" sz="500" dirty="0" err="1">
                <a:latin typeface="Calibri" panose="020F0502020204030204" pitchFamily="34" charset="0"/>
                <a:cs typeface="Calibri" panose="020F0502020204030204" pitchFamily="34" charset="0"/>
              </a:rPr>
              <a:t>Feb</a:t>
            </a:r>
            <a:r>
              <a:rPr lang="it-IT" altLang="it-IT" sz="500" dirty="0">
                <a:latin typeface="Calibri" panose="020F0502020204030204" pitchFamily="34" charset="0"/>
                <a:cs typeface="Calibri" panose="020F0502020204030204" pitchFamily="34" charset="0"/>
              </a:rPr>
              <a:t> 10. PMID: 33567185.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2BE79A8-85B9-EE51-7BBD-3DE3E5F79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55" y="4284341"/>
            <a:ext cx="4855832" cy="103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E3C9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0404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6D6DA-E292-BD8F-4A00-3FB17A0D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820ECA07-6DEF-731A-E4EB-47FC7FDC5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58828E-DAB6-7225-560B-97E9FC32443A}"/>
              </a:ext>
            </a:extLst>
          </p:cNvPr>
          <p:cNvSpPr txBox="1">
            <a:spLocks/>
          </p:cNvSpPr>
          <p:nvPr/>
        </p:nvSpPr>
        <p:spPr>
          <a:xfrm>
            <a:off x="609600" y="1951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Limitations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7A6AC3-D122-8623-9847-1E1DA4B0931B}"/>
              </a:ext>
            </a:extLst>
          </p:cNvPr>
          <p:cNvSpPr txBox="1">
            <a:spLocks/>
          </p:cNvSpPr>
          <p:nvPr/>
        </p:nvSpPr>
        <p:spPr>
          <a:xfrm>
            <a:off x="2135670" y="1846211"/>
            <a:ext cx="5429251" cy="316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Retrospective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design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sample size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duration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long-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follow-up</a:t>
            </a:r>
          </a:p>
        </p:txBody>
      </p:sp>
    </p:spTree>
    <p:extLst>
      <p:ext uri="{BB962C8B-B14F-4D97-AF65-F5344CB8AC3E}">
        <p14:creationId xmlns:p14="http://schemas.microsoft.com/office/powerpoint/2010/main" val="273833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768E3-A678-8CCD-DDAF-7DF4A4467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9E9A2E8E-8BCB-5F07-0285-5611D017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6ACF49-39D5-30B5-FEAE-A1E2DC2C933C}"/>
              </a:ext>
            </a:extLst>
          </p:cNvPr>
          <p:cNvSpPr txBox="1">
            <a:spLocks/>
          </p:cNvSpPr>
          <p:nvPr/>
        </p:nvSpPr>
        <p:spPr>
          <a:xfrm>
            <a:off x="609600" y="1951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 err="1">
                <a:solidFill>
                  <a:sysClr val="windowText" lastClr="000000"/>
                </a:solidFill>
                <a:latin typeface="Calibri"/>
              </a:rPr>
              <a:t>Conclusions</a:t>
            </a:r>
            <a:endParaRPr lang="it-IT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8C3769-5545-B75E-4EE9-26A190DE7B44}"/>
              </a:ext>
            </a:extLst>
          </p:cNvPr>
          <p:cNvSpPr txBox="1">
            <a:spLocks/>
          </p:cNvSpPr>
          <p:nvPr/>
        </p:nvSpPr>
        <p:spPr>
          <a:xfrm>
            <a:off x="1073426" y="1564057"/>
            <a:ext cx="1028661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GLP-1 receptor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agonists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safe and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effective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bridge-to-surgery therapy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valid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therapeutic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alternative. </a:t>
            </a:r>
          </a:p>
          <a:p>
            <a:pPr marL="0" indent="0" algn="ctr">
              <a:buNone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H</a:t>
            </a:r>
            <a:r>
              <a:rPr lang="it-IT" altLang="it-IT" dirty="0" err="1">
                <a:solidFill>
                  <a:srgbClr val="000000"/>
                </a:solidFill>
                <a:latin typeface="-webkit-standard"/>
              </a:rPr>
              <a:t>owever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, </a:t>
            </a:r>
            <a:r>
              <a:rPr lang="it-IT" altLang="it-IT" dirty="0" err="1">
                <a:solidFill>
                  <a:srgbClr val="000000"/>
                </a:solidFill>
                <a:latin typeface="-webkit-standard"/>
              </a:rPr>
              <a:t>important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latin typeface="-webkit-standard"/>
              </a:rPr>
              <a:t>issues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latin typeface="-webkit-standard"/>
              </a:rPr>
              <a:t>such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latin typeface="-webkit-standard"/>
              </a:rPr>
              <a:t>as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-webkit-standard"/>
              </a:rPr>
              <a:t>limited </a:t>
            </a:r>
            <a:r>
              <a:rPr lang="it-IT" altLang="it-IT" b="1" dirty="0" err="1">
                <a:solidFill>
                  <a:srgbClr val="000000"/>
                </a:solidFill>
                <a:latin typeface="-webkit-standard"/>
              </a:rPr>
              <a:t>accessibility</a:t>
            </a:r>
            <a:r>
              <a:rPr lang="it-IT" dirty="0"/>
              <a:t>,</a:t>
            </a:r>
            <a:r>
              <a:rPr lang="it-IT" b="1" dirty="0"/>
              <a:t> treatment </a:t>
            </a:r>
            <a:r>
              <a:rPr lang="it-IT" b="1" dirty="0" err="1"/>
              <a:t>adherence</a:t>
            </a:r>
            <a:r>
              <a:rPr lang="it-IT" b="1" dirty="0"/>
              <a:t> 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and </a:t>
            </a:r>
            <a:r>
              <a:rPr lang="it-IT" altLang="it-IT" b="1" dirty="0">
                <a:latin typeface="-webkit-standard"/>
              </a:rPr>
              <a:t>long-</a:t>
            </a:r>
            <a:r>
              <a:rPr lang="it-IT" altLang="it-IT" b="1" dirty="0" err="1">
                <a:latin typeface="-webkit-standard"/>
              </a:rPr>
              <a:t>term</a:t>
            </a:r>
            <a:r>
              <a:rPr lang="it-IT" altLang="it-IT" b="1" dirty="0">
                <a:latin typeface="-webkit-standard"/>
              </a:rPr>
              <a:t> </a:t>
            </a:r>
            <a:r>
              <a:rPr lang="it-IT" altLang="it-IT" b="1" dirty="0" err="1">
                <a:latin typeface="-webkit-standard"/>
              </a:rPr>
              <a:t>maintenance</a:t>
            </a:r>
            <a:r>
              <a:rPr lang="it-IT" altLang="it-IT" b="1" dirty="0">
                <a:latin typeface="-webkit-standard"/>
              </a:rPr>
              <a:t> of weight </a:t>
            </a:r>
            <a:r>
              <a:rPr lang="it-IT" altLang="it-IT" b="1" dirty="0" err="1">
                <a:latin typeface="-webkit-standard"/>
              </a:rPr>
              <a:t>loss</a:t>
            </a:r>
            <a:r>
              <a:rPr lang="it-IT" altLang="it-IT" b="1" dirty="0">
                <a:latin typeface="-webkit-standard"/>
              </a:rPr>
              <a:t> </a:t>
            </a:r>
            <a:r>
              <a:rPr lang="it-IT" altLang="it-IT" dirty="0" err="1">
                <a:latin typeface="-webkit-standard"/>
              </a:rPr>
              <a:t>still</a:t>
            </a:r>
            <a:r>
              <a:rPr lang="it-IT" altLang="it-IT" b="1" dirty="0">
                <a:latin typeface="-webkit-standard"/>
              </a:rPr>
              <a:t> </a:t>
            </a:r>
            <a:r>
              <a:rPr lang="it-IT" altLang="it-IT" dirty="0" err="1">
                <a:latin typeface="-webkit-standard"/>
              </a:rPr>
              <a:t>need</a:t>
            </a:r>
            <a:r>
              <a:rPr lang="it-IT" altLang="it-IT" dirty="0">
                <a:latin typeface="-webkit-standard"/>
              </a:rPr>
              <a:t> to be </a:t>
            </a:r>
            <a:r>
              <a:rPr lang="it-IT" altLang="it-IT" dirty="0" err="1">
                <a:latin typeface="-webkit-standard"/>
              </a:rPr>
              <a:t>addressed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.</a:t>
            </a:r>
          </a:p>
          <a:p>
            <a:pPr marL="0" indent="0" algn="ctr">
              <a:buNone/>
              <a:defRPr/>
            </a:pPr>
            <a:r>
              <a:rPr lang="it-IT" altLang="it-IT" b="1" dirty="0" err="1">
                <a:solidFill>
                  <a:srgbClr val="000000"/>
                </a:solidFill>
                <a:latin typeface="-webkit-standard"/>
              </a:rPr>
              <a:t>Bariatric</a:t>
            </a:r>
            <a:r>
              <a:rPr lang="it-IT" altLang="it-IT" b="1" dirty="0">
                <a:solidFill>
                  <a:srgbClr val="000000"/>
                </a:solidFill>
                <a:latin typeface="-webkit-standard"/>
              </a:rPr>
              <a:t> surgery </a:t>
            </a:r>
            <a:r>
              <a:rPr lang="it-IT" altLang="it-IT" b="1" dirty="0" err="1">
                <a:solidFill>
                  <a:srgbClr val="000000"/>
                </a:solidFill>
                <a:latin typeface="-webkit-standard"/>
              </a:rPr>
              <a:t>continues</a:t>
            </a:r>
            <a:r>
              <a:rPr lang="it-IT" altLang="it-IT" b="1" dirty="0">
                <a:solidFill>
                  <a:srgbClr val="000000"/>
                </a:solidFill>
                <a:latin typeface="-webkit-standard"/>
              </a:rPr>
              <a:t> to </a:t>
            </a:r>
            <a:r>
              <a:rPr lang="it-IT" altLang="it-IT" b="1" dirty="0" err="1">
                <a:solidFill>
                  <a:srgbClr val="000000"/>
                </a:solidFill>
                <a:latin typeface="-webkit-standard"/>
              </a:rPr>
              <a:t>represent</a:t>
            </a:r>
            <a:r>
              <a:rPr lang="it-IT" altLang="it-IT" b="1" dirty="0">
                <a:solidFill>
                  <a:srgbClr val="000000"/>
                </a:solidFill>
                <a:latin typeface="-webkit-standard"/>
              </a:rPr>
              <a:t> the </a:t>
            </a:r>
            <a:r>
              <a:rPr lang="it-IT" altLang="it-IT" b="1" dirty="0" err="1">
                <a:solidFill>
                  <a:srgbClr val="000000"/>
                </a:solidFill>
                <a:latin typeface="-webkit-standard"/>
              </a:rPr>
              <a:t>mainstay</a:t>
            </a:r>
            <a:r>
              <a:rPr lang="it-IT" altLang="it-IT" b="1" dirty="0">
                <a:solidFill>
                  <a:srgbClr val="000000"/>
                </a:solidFill>
                <a:latin typeface="-webkit-standard"/>
              </a:rPr>
              <a:t> treatment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 for severe </a:t>
            </a:r>
            <a:r>
              <a:rPr lang="it-IT" altLang="it-IT" dirty="0" err="1">
                <a:solidFill>
                  <a:srgbClr val="000000"/>
                </a:solidFill>
                <a:latin typeface="-webkit-standard"/>
              </a:rPr>
              <a:t>obesity</a:t>
            </a:r>
            <a:r>
              <a:rPr lang="it-IT" altLang="it-IT" dirty="0">
                <a:solidFill>
                  <a:srgbClr val="000000"/>
                </a:solidFill>
                <a:latin typeface="-webkit-standard"/>
              </a:rPr>
              <a:t>.</a:t>
            </a:r>
            <a:endParaRPr lang="it-IT" altLang="it-IT" dirty="0"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3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3">
            <a:extLst>
              <a:ext uri="{FF2B5EF4-FFF2-40B4-BE49-F238E27FC236}">
                <a16:creationId xmlns:a16="http://schemas.microsoft.com/office/drawing/2014/main" id="{6EDD2E96-BFB5-E63B-5E3C-7CDC0B072790}"/>
              </a:ext>
            </a:extLst>
          </p:cNvPr>
          <p:cNvSpPr txBox="1">
            <a:spLocks/>
          </p:cNvSpPr>
          <p:nvPr/>
        </p:nvSpPr>
        <p:spPr>
          <a:xfrm>
            <a:off x="5299715" y="5061560"/>
            <a:ext cx="4996068" cy="180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4A66AC"/>
              </a:buClr>
              <a:defRPr/>
            </a:pPr>
            <a:r>
              <a:rPr lang="it-IT" sz="1400" b="1" dirty="0">
                <a:solidFill>
                  <a:schemeClr val="tx1"/>
                </a:solidFill>
              </a:rPr>
              <a:t>Università degli studi di Foggia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dirty="0">
                <a:solidFill>
                  <a:schemeClr val="tx1"/>
                </a:solidFill>
              </a:rPr>
              <a:t>Clinica Chirurgica: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i="1" cap="none" dirty="0">
                <a:solidFill>
                  <a:schemeClr val="tx1"/>
                </a:solidFill>
              </a:rPr>
              <a:t>Direttore Prof. Antonio Ambrosi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dirty="0">
                <a:solidFill>
                  <a:schemeClr val="tx1"/>
                </a:solidFill>
              </a:rPr>
              <a:t>Scuola di Specializzazione in Chirurgia Generale: </a:t>
            </a:r>
          </a:p>
          <a:p>
            <a:pPr algn="r">
              <a:buClr>
                <a:srgbClr val="4A66AC"/>
              </a:buClr>
              <a:defRPr/>
            </a:pPr>
            <a:r>
              <a:rPr lang="it-IT" sz="1200" b="1" i="1" cap="none" dirty="0">
                <a:solidFill>
                  <a:schemeClr val="tx1"/>
                </a:solidFill>
              </a:rPr>
              <a:t>Direttore Prof. Nicola Tartaglia </a:t>
            </a:r>
          </a:p>
        </p:txBody>
      </p:sp>
      <p:pic>
        <p:nvPicPr>
          <p:cNvPr id="4" name="Picture 6" descr="Regolamento Logo e Patrocinio (definitivo).rtf">
            <a:extLst>
              <a:ext uri="{FF2B5EF4-FFF2-40B4-BE49-F238E27FC236}">
                <a16:creationId xmlns:a16="http://schemas.microsoft.com/office/drawing/2014/main" id="{CA40A7B0-B92D-D84C-382D-9A143C34F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0295783" y="5048693"/>
            <a:ext cx="1896217" cy="180930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D4D6FDE-1C12-6E95-A2D9-5CD034CF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9" y="1183393"/>
            <a:ext cx="4452731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A3B0-EDDF-31F3-A0A8-513B526FC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E1EBA3-ABE9-A7C3-8367-04C5E5B4E854}"/>
              </a:ext>
            </a:extLst>
          </p:cNvPr>
          <p:cNvSpPr txBox="1">
            <a:spLocks/>
          </p:cNvSpPr>
          <p:nvPr/>
        </p:nvSpPr>
        <p:spPr>
          <a:xfrm>
            <a:off x="831955" y="1736304"/>
            <a:ext cx="9021855" cy="3385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Bariatric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surgery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effective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long-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term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treatment for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morbid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obesity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Preoperative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weight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loss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improves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outcomes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reduces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surgical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risk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70FD02-8F7D-C185-3B06-42628676D998}"/>
              </a:ext>
            </a:extLst>
          </p:cNvPr>
          <p:cNvSpPr txBox="1">
            <a:spLocks/>
          </p:cNvSpPr>
          <p:nvPr/>
        </p:nvSpPr>
        <p:spPr>
          <a:xfrm>
            <a:off x="831955" y="95385"/>
            <a:ext cx="10528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>
                <a:solidFill>
                  <a:sysClr val="windowText" lastClr="000000"/>
                </a:solidFill>
                <a:latin typeface="Calibri"/>
              </a:rPr>
              <a:t>Background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C007F1-EB85-C287-CF2C-83BE4101DBD7}"/>
              </a:ext>
            </a:extLst>
          </p:cNvPr>
          <p:cNvSpPr txBox="1"/>
          <p:nvPr/>
        </p:nvSpPr>
        <p:spPr>
          <a:xfrm>
            <a:off x="9235395" y="5323925"/>
            <a:ext cx="30180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Eisenberg D,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Shikora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SA,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Aarts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Aminian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A, Angrisani L, Cohen RV, De Luca M, Faria SL,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Goodpaster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KPS, Haddad A,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Himpens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JM,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Kow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Kurian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M, Loi K,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Mahawar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Nimeri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O'Kane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Papasavas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PK, Ponce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Pratt JSA, Rogers AM, Steele KE, Suter M,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Kothari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SN. 2022 American Society for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Metabolic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Bariatric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Surgery (ASMBS) and International Federation for the Surgery of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Obesity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Metabolic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Disorders (IFSO):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Indications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Metabolic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Bariatric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Surgery.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Relat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2022 Dec;18(12):1345-1356.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10.1016/j.soard.2022.08.013. Epub 2022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Oct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21. PMID: 36280539.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Mocanu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Marcil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Dang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JT,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Birch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DW,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Switzer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NJ,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Karmali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Preoperative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weight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linked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improved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mortality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leaks following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elective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bariatric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surgery: an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analysis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548,597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from 2015-2018.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Relat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2021 Nov;17(11):1846-1853.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10.1016/j.soard.2021.06.021. Epub 2021 Jul 7. PMID: 34330621.</a:t>
            </a:r>
          </a:p>
        </p:txBody>
      </p:sp>
      <p:pic>
        <p:nvPicPr>
          <p:cNvPr id="10" name="Picture 6" descr="Regolamento Logo e Patrocinio (definitivo).rtf">
            <a:extLst>
              <a:ext uri="{FF2B5EF4-FFF2-40B4-BE49-F238E27FC236}">
                <a16:creationId xmlns:a16="http://schemas.microsoft.com/office/drawing/2014/main" id="{312641C4-40BB-AFA0-4C07-FDA122D52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003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0DF27-3F44-3E7B-3CB2-BE62168FC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33E776-F52E-E544-BF7E-D57FF73F918C}"/>
              </a:ext>
            </a:extLst>
          </p:cNvPr>
          <p:cNvSpPr txBox="1">
            <a:spLocks/>
          </p:cNvSpPr>
          <p:nvPr/>
        </p:nvSpPr>
        <p:spPr>
          <a:xfrm>
            <a:off x="459949" y="981852"/>
            <a:ext cx="10247808" cy="403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Bridge-to-surgery therapy with GLP1 receptor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agonists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aims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Lower BMI and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improve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metabolism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Reduce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perioperative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complication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Anastomotic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dehiscence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rate;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Length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hospital stay;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morbidity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mortality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Reduce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surgical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technical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complexity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Liver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volume;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Abdominal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wall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thickness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Visceral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fat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71A0CD-9CAE-F8C8-D33B-60047CB3EA83}"/>
              </a:ext>
            </a:extLst>
          </p:cNvPr>
          <p:cNvSpPr txBox="1">
            <a:spLocks/>
          </p:cNvSpPr>
          <p:nvPr/>
        </p:nvSpPr>
        <p:spPr>
          <a:xfrm>
            <a:off x="831955" y="95385"/>
            <a:ext cx="10528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 err="1">
                <a:solidFill>
                  <a:sysClr val="windowText" lastClr="000000"/>
                </a:solidFill>
                <a:latin typeface="Calibri"/>
              </a:rPr>
              <a:t>Rationale</a:t>
            </a:r>
            <a:endParaRPr lang="it-IT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38775E-7F7F-F7D4-E578-24163105D310}"/>
              </a:ext>
            </a:extLst>
          </p:cNvPr>
          <p:cNvSpPr txBox="1"/>
          <p:nvPr/>
        </p:nvSpPr>
        <p:spPr>
          <a:xfrm>
            <a:off x="9832618" y="4172593"/>
            <a:ext cx="24025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Gils Contreras A,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Bonada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Sanjaume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A, Montero Jaime M,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Rabassa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Soler A,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Sabench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Pereferrer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Molina López A, Becerra Tomás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Del Castillo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Déjardin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D, Salas-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Salvadó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Effects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Two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Preoperatory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Weight Loss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Diets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Hepatic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Volume,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Metabolic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Parameters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and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Surgical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Complications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Morbid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Obese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Bariatric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Surgery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Candidates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a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Randomized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Clinical Trial.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2018 Dec;28(12):3756-3768.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10.1007/s11695-018-3413-7. PMID: 30109669.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Mocanu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Marcil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Dang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JT,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Birch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DW,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Switzer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NJ,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Karmali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Preoperative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weight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linked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improved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mortality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leaks following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elective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bariatric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surgery: an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analysis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548,597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from 2015-2018.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Relat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2021 Nov;17(11):1846-1853.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10.1016/j.soard.2021.06.021. Epub 2021 Jul 7. PMID: 34330621.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Roman M, Monaghan A, Serraino GF, Miller D,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Pathak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Lai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Zaccardi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Ghanchi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Khunti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K, Davies MJ, Murphy GJ. Meta-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analysis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the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influence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lifestyle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preoperative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weight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loss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surgical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outcomes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Br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2019 Feb;106(3):181-189.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10.1002/bjs.11001. Epub 2018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Oct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17. PMID: 30328098.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Simancas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-Racines D,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Reytor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-González C, Parise-Vasco JM,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Angamarca-Iguago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Garcia-Velasquez E, Cuzco-Macias AC,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Frias-Toral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E, Schiavo L.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Effectiveness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Safety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Preoperative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Nutritional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Interventions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Surgical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Outcomes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Undergoing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Metabolic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Bariatric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Surgery: A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Systematic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Review and Meta-Analysis.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Nutrients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2025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30;17(9):1533.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10.3390/nu17091533. PMID: 40362842; PMCID: PMC12073371.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Saleh OS,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Farag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YMK,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Medhati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Tavakkoli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A. Impact of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Preoperative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Weight Loss on 30-Day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Complication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Rate after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Bariatric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Surgery.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Coll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2024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Jun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1;238(6):993-999.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doi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10.1097/XCS.0000000000001036. Epub 2024 </a:t>
            </a:r>
            <a:r>
              <a:rPr kumimoji="0" lang="it-IT" sz="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Feb</a:t>
            </a:r>
            <a:r>
              <a:rPr kumimoji="0" lang="it-IT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12. PMID: 38345226.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13DDBF0-AF5F-74A2-B6F6-D8783CFA6E72}"/>
              </a:ext>
            </a:extLst>
          </p:cNvPr>
          <p:cNvSpPr/>
          <p:nvPr/>
        </p:nvSpPr>
        <p:spPr>
          <a:xfrm>
            <a:off x="605876" y="4587437"/>
            <a:ext cx="8151407" cy="1186248"/>
          </a:xfrm>
          <a:prstGeom prst="roundRect">
            <a:avLst/>
          </a:prstGeom>
          <a:solidFill>
            <a:srgbClr val="2E3C9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It</a:t>
            </a:r>
            <a:r>
              <a: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might</a:t>
            </a:r>
            <a:r>
              <a: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change</a:t>
            </a:r>
            <a:r>
              <a: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the </a:t>
            </a:r>
            <a:r>
              <a:rPr kumimoji="0" 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surgical</a:t>
            </a:r>
            <a:r>
              <a: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indication</a:t>
            </a:r>
            <a:r>
              <a: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it-IT" alt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webkit-standard"/>
              </a:rPr>
              <a:t>or the </a:t>
            </a:r>
            <a:r>
              <a:rPr kumimoji="0" lang="it-IT" alt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webkit-standard"/>
              </a:rPr>
              <a:t>patient’s</a:t>
            </a:r>
            <a:r>
              <a:rPr kumimoji="0" lang="it-IT" alt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webkit-standard"/>
              </a:rPr>
              <a:t> </a:t>
            </a:r>
            <a:r>
              <a:rPr kumimoji="0" lang="it-IT" alt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webkit-standard"/>
              </a:rPr>
              <a:t>willingness</a:t>
            </a:r>
            <a:r>
              <a:rPr kumimoji="0" lang="it-IT" alt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webkit-standard"/>
              </a:rPr>
              <a:t> to </a:t>
            </a:r>
            <a:r>
              <a:rPr kumimoji="0" lang="it-IT" altLang="it-IT" sz="3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webkit-standard"/>
              </a:rPr>
              <a:t>undergo</a:t>
            </a:r>
            <a:r>
              <a:rPr kumimoji="0" lang="it-IT" altLang="it-IT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webkit-standard"/>
              </a:rPr>
              <a:t> surgery</a:t>
            </a:r>
            <a:endParaRPr kumimoji="0" lang="it-IT" altLang="it-IT" sz="3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2" name="Picture 6" descr="Regolamento Logo e Patrocinio (definitivo).rtf">
            <a:extLst>
              <a:ext uri="{FF2B5EF4-FFF2-40B4-BE49-F238E27FC236}">
                <a16:creationId xmlns:a16="http://schemas.microsoft.com/office/drawing/2014/main" id="{6F5B4E5C-F1E2-3CF0-5978-1E8BFB5D7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57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704CA-8708-17D9-F052-65086931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38E373-4DF0-868E-F42F-268A4D328551}"/>
              </a:ext>
            </a:extLst>
          </p:cNvPr>
          <p:cNvSpPr txBox="1">
            <a:spLocks/>
          </p:cNvSpPr>
          <p:nvPr/>
        </p:nvSpPr>
        <p:spPr>
          <a:xfrm>
            <a:off x="5704769" y="1317897"/>
            <a:ext cx="56552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evaluate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efficacy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tolerability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liraglutide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semaglutide, and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tirzepatide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preoperative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therapy in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morbidly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obese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patients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eligible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bariatric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surgery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affect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decision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undergo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procedure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C88E445-CF94-C848-3E6F-48FD5C1C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82" y="1691180"/>
            <a:ext cx="3475640" cy="34756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A31036-62E4-508B-D910-22D57FB55930}"/>
              </a:ext>
            </a:extLst>
          </p:cNvPr>
          <p:cNvSpPr txBox="1">
            <a:spLocks/>
          </p:cNvSpPr>
          <p:nvPr/>
        </p:nvSpPr>
        <p:spPr>
          <a:xfrm>
            <a:off x="831955" y="95385"/>
            <a:ext cx="10528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Study </a:t>
            </a:r>
            <a:r>
              <a:rPr lang="it-IT" dirty="0" err="1">
                <a:solidFill>
                  <a:prstClr val="black"/>
                </a:solidFill>
                <a:latin typeface="Calibri"/>
              </a:rPr>
              <a:t>Aim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6" descr="Regolamento Logo e Patrocinio (definitivo).rtf">
            <a:extLst>
              <a:ext uri="{FF2B5EF4-FFF2-40B4-BE49-F238E27FC236}">
                <a16:creationId xmlns:a16="http://schemas.microsoft.com/office/drawing/2014/main" id="{48C8CBC1-93F7-6F58-0A70-B9526E58C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39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A2DC0-A776-7A89-E3E1-E2D7B4504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9ACAB0-2342-93CB-D3C4-F443365BA66D}"/>
              </a:ext>
            </a:extLst>
          </p:cNvPr>
          <p:cNvSpPr txBox="1">
            <a:spLocks/>
          </p:cNvSpPr>
          <p:nvPr/>
        </p:nvSpPr>
        <p:spPr>
          <a:xfrm>
            <a:off x="819087" y="131789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Retrospective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observational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study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2024 – Mar 2025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BDC62C4-ECF7-1875-CE36-5394D4110054}"/>
              </a:ext>
            </a:extLst>
          </p:cNvPr>
          <p:cNvSpPr/>
          <p:nvPr/>
        </p:nvSpPr>
        <p:spPr>
          <a:xfrm>
            <a:off x="1033116" y="2460897"/>
            <a:ext cx="8250261" cy="3382963"/>
          </a:xfrm>
          <a:prstGeom prst="roundRect">
            <a:avLst/>
          </a:prstGeom>
          <a:solidFill>
            <a:srgbClr val="2E3C9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• Weight, BMI, %BWL, %EWL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•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Adherence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to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diet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and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physical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activity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•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Adverse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effects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•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Causes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of treatment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discontinuation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• Impact on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surgical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decision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A2820E-8823-C580-DE64-61AC54A5AC03}"/>
              </a:ext>
            </a:extLst>
          </p:cNvPr>
          <p:cNvSpPr txBox="1">
            <a:spLocks/>
          </p:cNvSpPr>
          <p:nvPr/>
        </p:nvSpPr>
        <p:spPr>
          <a:xfrm>
            <a:off x="831955" y="95385"/>
            <a:ext cx="10528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Study Design</a:t>
            </a:r>
          </a:p>
        </p:txBody>
      </p:sp>
      <p:pic>
        <p:nvPicPr>
          <p:cNvPr id="10" name="Picture 6" descr="Regolamento Logo e Patrocinio (definitivo).rtf">
            <a:extLst>
              <a:ext uri="{FF2B5EF4-FFF2-40B4-BE49-F238E27FC236}">
                <a16:creationId xmlns:a16="http://schemas.microsoft.com/office/drawing/2014/main" id="{F4A10CA0-FC58-EEF5-31AC-739B2E39D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81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BEA83-8A87-35A4-48D8-CFD1AE85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EC4E8331-8AD7-EB4E-90DD-001C7491E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689055-2B50-04DC-5AD7-749CB82B8453}"/>
              </a:ext>
            </a:extLst>
          </p:cNvPr>
          <p:cNvSpPr txBox="1">
            <a:spLocks/>
          </p:cNvSpPr>
          <p:nvPr/>
        </p:nvSpPr>
        <p:spPr>
          <a:xfrm>
            <a:off x="831955" y="95385"/>
            <a:ext cx="10528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prstClr val="black"/>
                </a:solidFill>
                <a:latin typeface="Calibri"/>
              </a:rPr>
              <a:t>Results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233618-7498-240D-6960-9653587FDE63}"/>
              </a:ext>
            </a:extLst>
          </p:cNvPr>
          <p:cNvSpPr txBox="1"/>
          <p:nvPr/>
        </p:nvSpPr>
        <p:spPr>
          <a:xfrm>
            <a:off x="7655635" y="1410062"/>
            <a:ext cx="3394364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62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patients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BMI 35–67.9 kg/m²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18–65 </a:t>
            </a: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years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54CDD06-BFB2-76CE-C45E-678B6D472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61" y="999845"/>
            <a:ext cx="6745528" cy="525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612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7D2A-0B44-3E27-AF08-F5A0E5038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BD0BA1D6-7AA9-9BFE-7E83-C4DE22CEE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490D92-9D95-9846-6998-479A87E8FF6E}"/>
              </a:ext>
            </a:extLst>
          </p:cNvPr>
          <p:cNvSpPr txBox="1"/>
          <p:nvPr/>
        </p:nvSpPr>
        <p:spPr>
          <a:xfrm>
            <a:off x="5371944" y="489808"/>
            <a:ext cx="3043404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EWL &gt; 30%	12/62 (19.35%)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EWL &gt; 50%	5/62 (8.06%)</a:t>
            </a:r>
          </a:p>
        </p:txBody>
      </p:sp>
      <p:pic>
        <p:nvPicPr>
          <p:cNvPr id="5" name="Immagine 4" descr="Immagine che contiene schermata, testo, Rettangolo, software&#10;&#10;Il contenuto generato dall'IA potrebbe non essere corretto.">
            <a:extLst>
              <a:ext uri="{FF2B5EF4-FFF2-40B4-BE49-F238E27FC236}">
                <a16:creationId xmlns:a16="http://schemas.microsoft.com/office/drawing/2014/main" id="{DB537AE4-C43B-406A-837E-8B316A75E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8" y="3429000"/>
            <a:ext cx="4951336" cy="234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Immagine che contiene linea, Diagramma, Parallelo, diagramma&#10;&#10;Il contenuto generato dall'IA potrebbe non essere corretto.">
            <a:extLst>
              <a:ext uri="{FF2B5EF4-FFF2-40B4-BE49-F238E27FC236}">
                <a16:creationId xmlns:a16="http://schemas.microsoft.com/office/drawing/2014/main" id="{49B56BD0-1DA5-C8DF-11CF-92A1C4D5E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8" y="334925"/>
            <a:ext cx="4951336" cy="290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 descr="Immagine che contiene linea&#10;&#10;Il contenuto generato dall'IA potrebbe non essere corretto.">
            <a:extLst>
              <a:ext uri="{FF2B5EF4-FFF2-40B4-BE49-F238E27FC236}">
                <a16:creationId xmlns:a16="http://schemas.microsoft.com/office/drawing/2014/main" id="{85449217-C91C-FAEF-2A6E-C7396CD23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53" y="1960419"/>
            <a:ext cx="6010539" cy="381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54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6A99A-50E7-2FAC-2E04-2C9839A5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77DBBB4C-1B9C-8DDB-EBAE-2608E2CE8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F62E88-4EB6-832B-DCA6-5E9CD054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25133"/>
            <a:ext cx="7772400" cy="361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03C4D-D214-04B1-E862-0B140E22A133}"/>
              </a:ext>
            </a:extLst>
          </p:cNvPr>
          <p:cNvSpPr txBox="1">
            <a:spLocks/>
          </p:cNvSpPr>
          <p:nvPr/>
        </p:nvSpPr>
        <p:spPr>
          <a:xfrm>
            <a:off x="426844" y="5193131"/>
            <a:ext cx="11553293" cy="100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Behavioral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adherence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significantly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amplified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pharmacologic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4E0025-4558-A17F-6073-10100461C84B}"/>
              </a:ext>
            </a:extLst>
          </p:cNvPr>
          <p:cNvSpPr txBox="1">
            <a:spLocks/>
          </p:cNvSpPr>
          <p:nvPr/>
        </p:nvSpPr>
        <p:spPr>
          <a:xfrm>
            <a:off x="831955" y="82133"/>
            <a:ext cx="10528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prstClr val="black"/>
                </a:solidFill>
                <a:latin typeface="Calibri"/>
              </a:rPr>
              <a:t>Behavioral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/>
              </a:rPr>
              <a:t>Factors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76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16D68-87C2-3A06-3D02-4AE260F9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golamento Logo e Patrocinio (definitivo).rtf">
            <a:extLst>
              <a:ext uri="{FF2B5EF4-FFF2-40B4-BE49-F238E27FC236}">
                <a16:creationId xmlns:a16="http://schemas.microsoft.com/office/drawing/2014/main" id="{282C3C2D-3860-D449-5974-89E43CE1D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8"/>
          <a:stretch>
            <a:fillRect/>
          </a:stretch>
        </p:blipFill>
        <p:spPr bwMode="auto">
          <a:xfrm>
            <a:off x="11360045" y="154726"/>
            <a:ext cx="620092" cy="59167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EAAF38-FF9F-8C5F-5E30-E2607CA1F8CF}"/>
              </a:ext>
            </a:extLst>
          </p:cNvPr>
          <p:cNvSpPr txBox="1">
            <a:spLocks/>
          </p:cNvSpPr>
          <p:nvPr/>
        </p:nvSpPr>
        <p:spPr>
          <a:xfrm>
            <a:off x="831955" y="95385"/>
            <a:ext cx="10528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Side </a:t>
            </a:r>
            <a:r>
              <a:rPr lang="it-IT" dirty="0" err="1">
                <a:solidFill>
                  <a:prstClr val="black"/>
                </a:solidFill>
                <a:latin typeface="Calibri"/>
              </a:rPr>
              <a:t>Effects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it-IT" dirty="0" err="1">
                <a:solidFill>
                  <a:prstClr val="black"/>
                </a:solidFill>
                <a:latin typeface="Calibri"/>
              </a:rPr>
              <a:t>Discontinuation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FEE725-BAD5-ABB5-64F0-52565D1B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57" y="1329637"/>
            <a:ext cx="7378280" cy="420314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A32910-E698-36C6-E77B-43FBBDF639AC}"/>
              </a:ext>
            </a:extLst>
          </p:cNvPr>
          <p:cNvSpPr txBox="1">
            <a:spLocks/>
          </p:cNvSpPr>
          <p:nvPr/>
        </p:nvSpPr>
        <p:spPr>
          <a:xfrm>
            <a:off x="268224" y="1382102"/>
            <a:ext cx="5632704" cy="483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22/62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(35,48%)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• Nausea/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vomiting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 (14,5%)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• Fatigue 6 (9,6%)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•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Diarrhea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costipation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(6,45%)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•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Headache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(6,45%)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•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Tachycardia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(6,45%)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•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Dyspepsia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(3,2%)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•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Hypotension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(1,61%)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0135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purl.org/dc/elements/1.1/"/>
    <ds:schemaRef ds:uri="http://purl.org/dc/dcmitype/"/>
    <ds:schemaRef ds:uri="16c05727-aa75-4e4a-9b5f-8a80a1165891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1850</TotalTime>
  <Words>1241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Aptos</vt:lpstr>
      <vt:lpstr>Arial</vt:lpstr>
      <vt:lpstr>BlinkMacSystemFont</vt:lpstr>
      <vt:lpstr>Calibri</vt:lpstr>
      <vt:lpstr>Sanskrit Text</vt:lpstr>
      <vt:lpstr>-webkit-standard</vt:lpstr>
      <vt:lpstr>Wingdings</vt:lpstr>
      <vt:lpstr>RetrospectVTI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Antonio Ambrosi</cp:lastModifiedBy>
  <cp:revision>37</cp:revision>
  <dcterms:created xsi:type="dcterms:W3CDTF">2022-02-27T17:36:31Z</dcterms:created>
  <dcterms:modified xsi:type="dcterms:W3CDTF">2025-10-29T16:00:57Z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